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348" r:id="rId3"/>
    <p:sldId id="336" r:id="rId4"/>
    <p:sldId id="262" r:id="rId5"/>
    <p:sldId id="263" r:id="rId6"/>
    <p:sldId id="265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8" r:id="rId15"/>
    <p:sldId id="357" r:id="rId16"/>
    <p:sldId id="300" r:id="rId17"/>
    <p:sldId id="338" r:id="rId18"/>
    <p:sldId id="266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66" autoAdjust="0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53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31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36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90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993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51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241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7957a5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7957a5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63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b7957a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b7957a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7957a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7957a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fotovoltaico que genera un poco mas del 15% de la energía que consume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67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89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concepto hace referencia al número de lugares o uniones que el oxígeno ocupa en la molécula de hemoglobina. </a:t>
            </a:r>
            <a:br>
              <a:rPr lang="es-CO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entender el principio de funcionamiento de la oximetría hay que conocer las propiedades ópticas de la hemoglobina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82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2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4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44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33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9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062457" cy="514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07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hyperlink" Target="https://ieeexplore.ieee.org/document/8564698" TargetMode="Externa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mgamboa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23450" y="464644"/>
            <a:ext cx="8520600" cy="1701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UAO SpO2 Simulator </a:t>
            </a:r>
            <a:br>
              <a:rPr lang="en-GB" dirty="0"/>
            </a:br>
            <a:r>
              <a:rPr lang="en-GB" dirty="0"/>
              <a:t>GUI Training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3450" y="297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Machado-Gamboa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London, </a:t>
            </a:r>
            <a:r>
              <a:rPr lang="en-GB" dirty="0"/>
              <a:t>October</a:t>
            </a:r>
            <a:r>
              <a:rPr lang="en" dirty="0"/>
              <a:t> 13, 2020 </a:t>
            </a:r>
            <a:endParaRPr dirty="0"/>
          </a:p>
        </p:txBody>
      </p:sp>
      <p:pic>
        <p:nvPicPr>
          <p:cNvPr id="5" name="Picture 2" descr="File:Logo UAO.svg - Wikimedia Commons">
            <a:extLst>
              <a:ext uri="{FF2B5EF4-FFF2-40B4-BE49-F238E27FC236}">
                <a16:creationId xmlns:a16="http://schemas.microsoft.com/office/drawing/2014/main" id="{6BFE6AE1-1007-46E8-9E38-3B8FFC05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80" y="4064222"/>
            <a:ext cx="1114255" cy="10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Spo2sl_change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BACAE-5323-44C4-AF82-D1966570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729"/>
            <a:ext cx="6410565" cy="4102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4C8C6-F82F-44E8-B74E-7A3D8F84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87" y="1506847"/>
            <a:ext cx="979836" cy="2923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6530C-669C-4ADC-8484-C7655906D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25" y="1533242"/>
            <a:ext cx="1252036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1815D-519F-4208-9C50-9F4C0622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525" y="2519704"/>
            <a:ext cx="1247334" cy="902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2F1AD-1EDD-47B3-B61C-4B18E26E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525" y="3509930"/>
            <a:ext cx="1247334" cy="9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_initial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E6434-D932-40E9-BCBA-F65381AC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1683"/>
            <a:ext cx="7424855" cy="40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_</a:t>
            </a:r>
            <a:r>
              <a:rPr lang="en-US" sz="2400" b="1" dirty="0" err="1">
                <a:solidFill>
                  <a:schemeClr val="tx1"/>
                </a:solidFill>
                <a:latin typeface="Arial"/>
                <a:cs typeface="Arial"/>
                <a:sym typeface="Arial"/>
              </a:rPr>
              <a:t>update_plot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25162-95A9-4130-8A9D-CEB2F958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" y="1456777"/>
            <a:ext cx="9125893" cy="30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_</a:t>
            </a:r>
            <a:r>
              <a:rPr lang="en-US" sz="2400" b="1" dirty="0" err="1">
                <a:solidFill>
                  <a:schemeClr val="tx1"/>
                </a:solidFill>
                <a:latin typeface="Arial"/>
                <a:cs typeface="Arial"/>
                <a:sym typeface="Arial"/>
              </a:rPr>
              <a:t>update_plot</a:t>
            </a: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 Functioning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25162-95A9-4130-8A9D-CEB2F9587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706"/>
          <a:stretch/>
        </p:blipFill>
        <p:spPr>
          <a:xfrm>
            <a:off x="5798743" y="2495013"/>
            <a:ext cx="2888057" cy="25096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82A57B-F654-4ED9-B01E-0E80554A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6" y="745968"/>
            <a:ext cx="4362450" cy="426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6BB008-2188-496C-9342-BF3970623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467" y="909670"/>
            <a:ext cx="3092608" cy="813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FF4649-A666-4EA3-A187-3D1875C64373}"/>
              </a:ext>
            </a:extLst>
          </p:cNvPr>
          <p:cNvSpPr txBox="1"/>
          <p:nvPr/>
        </p:nvSpPr>
        <p:spPr>
          <a:xfrm>
            <a:off x="5696467" y="172275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https://doc.qt.io/qtforpython/PySide2/QtCore/QTimer.html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65C5E9-D58A-481B-8DF5-1F6E258D565A}"/>
              </a:ext>
            </a:extLst>
          </p:cNvPr>
          <p:cNvSpPr/>
          <p:nvPr/>
        </p:nvSpPr>
        <p:spPr>
          <a:xfrm>
            <a:off x="457200" y="4650533"/>
            <a:ext cx="3969945" cy="3541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BE5A18-2ECA-40C1-A9A2-62C609921024}"/>
              </a:ext>
            </a:extLst>
          </p:cNvPr>
          <p:cNvSpPr/>
          <p:nvPr/>
        </p:nvSpPr>
        <p:spPr>
          <a:xfrm>
            <a:off x="497944" y="2200629"/>
            <a:ext cx="3069122" cy="207593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15976-14EA-4C36-BD2D-E22778E2C136}"/>
              </a:ext>
            </a:extLst>
          </p:cNvPr>
          <p:cNvSpPr/>
          <p:nvPr/>
        </p:nvSpPr>
        <p:spPr>
          <a:xfrm>
            <a:off x="497944" y="3483100"/>
            <a:ext cx="1783529" cy="207593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4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Buttons Functioning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AFEF9-381A-4EDE-9EFA-717181D4A91D}"/>
              </a:ext>
            </a:extLst>
          </p:cNvPr>
          <p:cNvSpPr txBox="1"/>
          <p:nvPr/>
        </p:nvSpPr>
        <p:spPr>
          <a:xfrm>
            <a:off x="6129196" y="1346409"/>
            <a:ext cx="236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Connect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button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an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associated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D13AE-D600-4EC5-9C4D-8AAAF6C3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4" y="782921"/>
            <a:ext cx="4943475" cy="39528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B2883B2-E3FD-4DFD-949D-D2447E57BAE2}"/>
              </a:ext>
            </a:extLst>
          </p:cNvPr>
          <p:cNvSpPr/>
          <p:nvPr/>
        </p:nvSpPr>
        <p:spPr>
          <a:xfrm>
            <a:off x="4244566" y="1411342"/>
            <a:ext cx="1557196" cy="246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41C4C-13CD-41FA-A63B-79978E454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99" y="3083884"/>
            <a:ext cx="3400425" cy="14382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1456A7-1782-4634-828F-D7ADB03957C4}"/>
              </a:ext>
            </a:extLst>
          </p:cNvPr>
          <p:cNvSpPr/>
          <p:nvPr/>
        </p:nvSpPr>
        <p:spPr>
          <a:xfrm>
            <a:off x="561318" y="2824680"/>
            <a:ext cx="2716036" cy="1810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27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 err="1">
                <a:solidFill>
                  <a:schemeClr val="tx1"/>
                </a:solidFill>
                <a:latin typeface="Arial"/>
                <a:cs typeface="Arial"/>
                <a:sym typeface="Arial"/>
              </a:rPr>
              <a:t>Reset_Buffers</a:t>
            </a: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EFD66-D6EF-414B-B775-7F7F61D9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4" y="1045203"/>
            <a:ext cx="4676775" cy="107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C00865-207E-4CD1-B7FC-197625F9F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706"/>
          <a:stretch/>
        </p:blipFill>
        <p:spPr>
          <a:xfrm>
            <a:off x="273444" y="2330467"/>
            <a:ext cx="2888057" cy="2509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0E144B-CE6E-461C-B121-AF09672F02FF}"/>
              </a:ext>
            </a:extLst>
          </p:cNvPr>
          <p:cNvSpPr/>
          <p:nvPr/>
        </p:nvSpPr>
        <p:spPr>
          <a:xfrm>
            <a:off x="511519" y="3587012"/>
            <a:ext cx="1753354" cy="595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E2B2D-CDC0-4AF3-BC13-5BF502B6010C}"/>
              </a:ext>
            </a:extLst>
          </p:cNvPr>
          <p:cNvSpPr txBox="1"/>
          <p:nvPr/>
        </p:nvSpPr>
        <p:spPr>
          <a:xfrm>
            <a:off x="2883472" y="1536116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Container variables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C850CC-3EDA-4BC3-8814-E12232C1C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982" y="1136135"/>
            <a:ext cx="3997524" cy="3703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BAA992-9C06-4C25-A485-786508DFE380}"/>
              </a:ext>
            </a:extLst>
          </p:cNvPr>
          <p:cNvSpPr/>
          <p:nvPr/>
        </p:nvSpPr>
        <p:spPr>
          <a:xfrm>
            <a:off x="5455509" y="2121528"/>
            <a:ext cx="2647008" cy="4248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260A0A-5C1A-4A1A-A2CF-62A7731E30C1}"/>
              </a:ext>
            </a:extLst>
          </p:cNvPr>
          <p:cNvSpPr/>
          <p:nvPr/>
        </p:nvSpPr>
        <p:spPr>
          <a:xfrm>
            <a:off x="5464897" y="3418864"/>
            <a:ext cx="3498034" cy="1421270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E0D33-9002-4695-909A-00DD51D01FD8}"/>
              </a:ext>
            </a:extLst>
          </p:cNvPr>
          <p:cNvSpPr txBox="1"/>
          <p:nvPr/>
        </p:nvSpPr>
        <p:spPr>
          <a:xfrm>
            <a:off x="3418879" y="3192422"/>
            <a:ext cx="1374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>
                <a:solidFill>
                  <a:schemeClr val="accent5"/>
                </a:solidFill>
              </a:rPr>
              <a:t>All</a:t>
            </a:r>
            <a:r>
              <a:rPr lang="es-CO" dirty="0">
                <a:solidFill>
                  <a:schemeClr val="accent5"/>
                </a:solidFill>
              </a:rPr>
              <a:t> GUI configurations </a:t>
            </a:r>
            <a:r>
              <a:rPr lang="es-CO" dirty="0" err="1">
                <a:solidFill>
                  <a:schemeClr val="accent5"/>
                </a:solidFill>
              </a:rPr>
              <a:t>need</a:t>
            </a:r>
            <a:r>
              <a:rPr lang="es-CO" dirty="0">
                <a:solidFill>
                  <a:schemeClr val="accent5"/>
                </a:solidFill>
              </a:rPr>
              <a:t> </a:t>
            </a:r>
            <a:r>
              <a:rPr lang="es-CO" dirty="0" err="1">
                <a:solidFill>
                  <a:schemeClr val="accent5"/>
                </a:solidFill>
              </a:rPr>
              <a:t>to</a:t>
            </a:r>
            <a:r>
              <a:rPr lang="es-CO" dirty="0">
                <a:solidFill>
                  <a:schemeClr val="accent5"/>
                </a:solidFill>
              </a:rPr>
              <a:t> be run </a:t>
            </a:r>
            <a:r>
              <a:rPr lang="es-CO" dirty="0" err="1">
                <a:solidFill>
                  <a:schemeClr val="accent5"/>
                </a:solidFill>
              </a:rPr>
              <a:t>inside</a:t>
            </a:r>
            <a:r>
              <a:rPr lang="es-CO" dirty="0">
                <a:solidFill>
                  <a:schemeClr val="accent5"/>
                </a:solidFill>
              </a:rPr>
              <a:t> </a:t>
            </a:r>
            <a:r>
              <a:rPr lang="es-CO" dirty="0" err="1">
                <a:solidFill>
                  <a:schemeClr val="accent5"/>
                </a:solidFill>
              </a:rPr>
              <a:t>the</a:t>
            </a:r>
            <a:r>
              <a:rPr lang="es-CO" dirty="0">
                <a:solidFill>
                  <a:schemeClr val="accent5"/>
                </a:solidFill>
              </a:rPr>
              <a:t> </a:t>
            </a:r>
            <a:r>
              <a:rPr lang="es-CO" b="1" dirty="0">
                <a:solidFill>
                  <a:schemeClr val="accent5"/>
                </a:solidFill>
              </a:rPr>
              <a:t>__</a:t>
            </a:r>
            <a:r>
              <a:rPr lang="es-CO" b="1" dirty="0" err="1">
                <a:solidFill>
                  <a:schemeClr val="accent5"/>
                </a:solidFill>
              </a:rPr>
              <a:t>init</a:t>
            </a:r>
            <a:r>
              <a:rPr lang="es-CO" b="1" dirty="0">
                <a:solidFill>
                  <a:schemeClr val="accent5"/>
                </a:solidFill>
              </a:rPr>
              <a:t>__ </a:t>
            </a:r>
            <a:r>
              <a:rPr lang="es-CO" dirty="0" err="1">
                <a:solidFill>
                  <a:schemeClr val="accent5"/>
                </a:solidFill>
              </a:rPr>
              <a:t>function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8" grpId="0" animBg="1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-1435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CO" sz="2400" b="1" cap="all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</a:p>
        </p:txBody>
      </p:sp>
      <p:pic>
        <p:nvPicPr>
          <p:cNvPr id="4" name="Imagen 24">
            <a:extLst>
              <a:ext uri="{FF2B5EF4-FFF2-40B4-BE49-F238E27FC236}">
                <a16:creationId xmlns:a16="http://schemas.microsoft.com/office/drawing/2014/main" id="{B7D740EB-30F0-4609-8851-D069B4F233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50" y="867692"/>
            <a:ext cx="3498112" cy="203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A78EC-FC27-46B8-95FA-9923020B75E0}"/>
              </a:ext>
            </a:extLst>
          </p:cNvPr>
          <p:cNvSpPr/>
          <p:nvPr/>
        </p:nvSpPr>
        <p:spPr>
          <a:xfrm>
            <a:off x="457200" y="713804"/>
            <a:ext cx="1286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dirty="0"/>
              <a:t>Qt Designer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25449-FA94-4983-BB7D-84A79BE6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2" y="1818169"/>
            <a:ext cx="5001345" cy="2811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758B6-4D92-42B6-8DEB-FFC8380B7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444" y="3224111"/>
            <a:ext cx="3871723" cy="14886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847660-3CE0-4353-9A33-5911DFEFCC6F}"/>
              </a:ext>
            </a:extLst>
          </p:cNvPr>
          <p:cNvSpPr/>
          <p:nvPr/>
        </p:nvSpPr>
        <p:spPr>
          <a:xfrm>
            <a:off x="5564166" y="4712808"/>
            <a:ext cx="28821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Reference</a:t>
            </a:r>
            <a:r>
              <a:rPr lang="en-GB" sz="1050" dirty="0"/>
              <a:t>: </a:t>
            </a:r>
            <a:r>
              <a:rPr lang="en-GB" sz="1050" b="1" dirty="0"/>
              <a:t>https://github.com/mherrmann/fbs-tutorial</a:t>
            </a:r>
          </a:p>
        </p:txBody>
      </p:sp>
    </p:spTree>
    <p:extLst>
      <p:ext uri="{BB962C8B-B14F-4D97-AF65-F5344CB8AC3E}">
        <p14:creationId xmlns:p14="http://schemas.microsoft.com/office/powerpoint/2010/main" val="22704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26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Graphical User Interface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98825" y="4001826"/>
            <a:ext cx="8520600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>
                <a:solidFill>
                  <a:schemeClr val="tx1"/>
                </a:solidFill>
              </a:rPr>
              <a:t>References: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https://ieeexplore.ieee.org/document/8564698</a:t>
            </a:r>
            <a:endParaRPr lang="en-GB" sz="1400" u="sng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https://github.com/LatinAmericanProgramer/UAO_SpO2_Sim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DADD-A775-48FA-BE73-AA1D3F1C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6" y="1435395"/>
            <a:ext cx="4076233" cy="2321136"/>
          </a:xfrm>
          <a:prstGeom prst="rect">
            <a:avLst/>
          </a:prstGeom>
        </p:spPr>
      </p:pic>
      <p:pic>
        <p:nvPicPr>
          <p:cNvPr id="2" name="Open Source SpO2 Simulator_Medium">
            <a:hlinkClick r:id="" action="ppaction://media"/>
            <a:extLst>
              <a:ext uri="{FF2B5EF4-FFF2-40B4-BE49-F238E27FC236}">
                <a16:creationId xmlns:a16="http://schemas.microsoft.com/office/drawing/2014/main" id="{CAA893AF-BFCB-4CFF-8FCC-A06A8A6D1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6186" y="1238864"/>
            <a:ext cx="4814609" cy="27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details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321809"/>
            <a:ext cx="8520600" cy="185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400" dirty="0"/>
              <a:t>Linkedin - </a:t>
            </a:r>
            <a:r>
              <a:rPr lang="en-GB" sz="1400" dirty="0"/>
              <a:t>https://www.linkedin.com/in/kevin-machado-gamboa-b958b6167/</a:t>
            </a:r>
            <a:endParaRPr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sz="1400" dirty="0"/>
              <a:t>Github - </a:t>
            </a:r>
            <a:r>
              <a:rPr lang="en-GB" sz="1400" dirty="0">
                <a:hlinkClick r:id="rId3"/>
              </a:rPr>
              <a:t>https://github.com/kevinmgamboa/</a:t>
            </a:r>
            <a:endParaRPr lang="en-GB"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400" dirty="0"/>
              <a:t>Email: ing.kevin@hotmail.com</a:t>
            </a:r>
          </a:p>
        </p:txBody>
      </p:sp>
      <p:sp>
        <p:nvSpPr>
          <p:cNvPr id="4" name="Google Shape;126;p23">
            <a:extLst>
              <a:ext uri="{FF2B5EF4-FFF2-40B4-BE49-F238E27FC236}">
                <a16:creationId xmlns:a16="http://schemas.microsoft.com/office/drawing/2014/main" id="{ED409657-56FE-4DBD-8712-B9D11B39DDCD}"/>
              </a:ext>
            </a:extLst>
          </p:cNvPr>
          <p:cNvSpPr txBox="1">
            <a:spLocks/>
          </p:cNvSpPr>
          <p:nvPr/>
        </p:nvSpPr>
        <p:spPr>
          <a:xfrm>
            <a:off x="2338056" y="3972803"/>
            <a:ext cx="35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Thank you very much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Origin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21350" y="1067803"/>
            <a:ext cx="4919400" cy="3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Universidad </a:t>
            </a:r>
            <a:r>
              <a:rPr lang="en-GB" b="1" dirty="0" err="1"/>
              <a:t>Autonoma</a:t>
            </a:r>
            <a:r>
              <a:rPr lang="en-GB" b="1" dirty="0"/>
              <a:t> de </a:t>
            </a:r>
            <a:r>
              <a:rPr lang="en-GB" b="1" dirty="0" err="1"/>
              <a:t>Occidente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US" dirty="0"/>
              <a:t>The Biomedical Engineering Research Group, </a:t>
            </a:r>
            <a:r>
              <a:rPr lang="en-GB" b="1" dirty="0"/>
              <a:t>GBIO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Cali, Colombia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3813" t="30719" r="61458"/>
          <a:stretch/>
        </p:blipFill>
        <p:spPr>
          <a:xfrm>
            <a:off x="5617075" y="213400"/>
            <a:ext cx="2774026" cy="2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14777" t="32700" r="51598"/>
          <a:stretch/>
        </p:blipFill>
        <p:spPr>
          <a:xfrm>
            <a:off x="5617075" y="3072323"/>
            <a:ext cx="2774026" cy="178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37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26421" y="-138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Photoplethysmography Signal Generation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CD25E-2CC9-452C-9422-8F01CC8D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946998"/>
            <a:ext cx="7589520" cy="3582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940413" y="4838640"/>
            <a:ext cx="5999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https://www.howequipmentworks.com/pulse_oximeter/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3CB7DC-FC8C-4880-B4BC-A8BE3C10C72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22983" y="1107206"/>
            <a:ext cx="967244" cy="27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F3B9D8-68BD-4039-B613-42E9F9E99A1C}"/>
              </a:ext>
            </a:extLst>
          </p:cNvPr>
          <p:cNvCxnSpPr>
            <a:cxnSpLocks/>
          </p:cNvCxnSpPr>
          <p:nvPr/>
        </p:nvCxnSpPr>
        <p:spPr>
          <a:xfrm flipV="1">
            <a:off x="4528074" y="1074594"/>
            <a:ext cx="912606" cy="30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9C2B25-102C-4943-BF42-3C3424CF1E6C}"/>
              </a:ext>
            </a:extLst>
          </p:cNvPr>
          <p:cNvSpPr txBox="1"/>
          <p:nvPr/>
        </p:nvSpPr>
        <p:spPr>
          <a:xfrm>
            <a:off x="1135304" y="799429"/>
            <a:ext cx="237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FBD7-2422-469C-8108-905DE157C678}"/>
              </a:ext>
            </a:extLst>
          </p:cNvPr>
          <p:cNvSpPr txBox="1"/>
          <p:nvPr/>
        </p:nvSpPr>
        <p:spPr>
          <a:xfrm>
            <a:off x="4257471" y="799429"/>
            <a:ext cx="275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Infrared</a:t>
            </a:r>
            <a:r>
              <a:rPr lang="es-CO" dirty="0"/>
              <a:t>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E375-7B3B-4A43-BC71-29D07F3D3431}"/>
              </a:ext>
            </a:extLst>
          </p:cNvPr>
          <p:cNvSpPr txBox="1"/>
          <p:nvPr/>
        </p:nvSpPr>
        <p:spPr>
          <a:xfrm>
            <a:off x="2135819" y="4230070"/>
            <a:ext cx="3497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Red-</a:t>
            </a:r>
            <a:r>
              <a:rPr lang="es-CO" dirty="0" err="1"/>
              <a:t>Infrared</a:t>
            </a:r>
            <a:r>
              <a:rPr lang="es-CO" dirty="0"/>
              <a:t> light detector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43EF-0A9F-4010-854B-DEAD80C0F8D2}"/>
              </a:ext>
            </a:extLst>
          </p:cNvPr>
          <p:cNvCxnSpPr>
            <a:cxnSpLocks/>
          </p:cNvCxnSpPr>
          <p:nvPr/>
        </p:nvCxnSpPr>
        <p:spPr>
          <a:xfrm>
            <a:off x="3911241" y="4032590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152068-003F-4F43-AFEA-7B8CE40503A5}"/>
              </a:ext>
            </a:extLst>
          </p:cNvPr>
          <p:cNvCxnSpPr>
            <a:cxnSpLocks/>
          </p:cNvCxnSpPr>
          <p:nvPr/>
        </p:nvCxnSpPr>
        <p:spPr>
          <a:xfrm>
            <a:off x="890041" y="3642007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298735-3142-48E5-BE69-6B30AEE86D1C}"/>
              </a:ext>
            </a:extLst>
          </p:cNvPr>
          <p:cNvCxnSpPr>
            <a:cxnSpLocks/>
          </p:cNvCxnSpPr>
          <p:nvPr/>
        </p:nvCxnSpPr>
        <p:spPr>
          <a:xfrm>
            <a:off x="890041" y="1930738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CA14A9-C171-4DFE-A1B2-139CCA136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26" y="2092412"/>
            <a:ext cx="2781104" cy="1306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1238E7-6B07-411F-AB58-0CA555E3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328" y="1773575"/>
            <a:ext cx="1647825" cy="314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AC9331-6DC0-4DD2-A44B-9EDDDED3D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46" y="3406289"/>
            <a:ext cx="1647825" cy="314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BB686E-7514-4705-9D3F-3433AF416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397" y="1187805"/>
            <a:ext cx="1622798" cy="1162430"/>
          </a:xfrm>
          <a:prstGeom prst="rect">
            <a:avLst/>
          </a:prstGeom>
        </p:spPr>
      </p:pic>
      <p:pic>
        <p:nvPicPr>
          <p:cNvPr id="8" name="Graphic 7" descr="Heart organ">
            <a:extLst>
              <a:ext uri="{FF2B5EF4-FFF2-40B4-BE49-F238E27FC236}">
                <a16:creationId xmlns:a16="http://schemas.microsoft.com/office/drawing/2014/main" id="{BE7310E7-3952-4EA8-B2C5-96CC6C116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" y="222824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799A68-FC51-424F-85F6-0AF46F98F707}"/>
              </a:ext>
            </a:extLst>
          </p:cNvPr>
          <p:cNvSpPr txBox="1"/>
          <p:nvPr/>
        </p:nvSpPr>
        <p:spPr>
          <a:xfrm>
            <a:off x="-112090" y="3070770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Pulsating signal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A94A2-F4AF-4F69-A9D5-675E9733B1B0}"/>
              </a:ext>
            </a:extLst>
          </p:cNvPr>
          <p:cNvSpPr/>
          <p:nvPr/>
        </p:nvSpPr>
        <p:spPr>
          <a:xfrm>
            <a:off x="7126274" y="2571750"/>
            <a:ext cx="1035305" cy="146084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C59C92-688D-4C52-964B-BD20E74C85D3}"/>
              </a:ext>
            </a:extLst>
          </p:cNvPr>
          <p:cNvSpPr txBox="1"/>
          <p:nvPr/>
        </p:nvSpPr>
        <p:spPr>
          <a:xfrm>
            <a:off x="7756015" y="375761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Signal </a:t>
            </a:r>
            <a:r>
              <a:rPr lang="es-CO" dirty="0" err="1">
                <a:solidFill>
                  <a:srgbClr val="FF0000"/>
                </a:solidFill>
              </a:rPr>
              <a:t>to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Simulate</a:t>
            </a:r>
            <a:endParaRPr lang="es-CO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7D79E6-7C11-4034-8739-D462894C8B3C}"/>
              </a:ext>
            </a:extLst>
          </p:cNvPr>
          <p:cNvCxnSpPr>
            <a:stCxn id="21" idx="2"/>
          </p:cNvCxnSpPr>
          <p:nvPr/>
        </p:nvCxnSpPr>
        <p:spPr>
          <a:xfrm flipH="1">
            <a:off x="8161579" y="898981"/>
            <a:ext cx="281576" cy="480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5" name="Shape 185"/>
          <p:cNvSpPr/>
          <p:nvPr/>
        </p:nvSpPr>
        <p:spPr>
          <a:xfrm>
            <a:off x="251851" y="943964"/>
            <a:ext cx="3861600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Saturación de oxígeno en la hemoglobina. [22]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" name="Imagen 5" descr="https://lh5.googleusercontent.com/IdMR3kcX-wiBIsMl1xA_DqY9o7vd6OEtdgJ0L8emAiGZhDCX-LbkXtSlvXb_1GlnudRQgHh-QjJ0J5b2UVZRaejnboKGhqJWtpUAtnQjAp3r-MTWY0LlQY_MVBZwxEPMnJOzbA2e">
            <a:extLst>
              <a:ext uri="{FF2B5EF4-FFF2-40B4-BE49-F238E27FC236}">
                <a16:creationId xmlns:a16="http://schemas.microsoft.com/office/drawing/2014/main" id="{46AAB076-0CDC-47C7-A702-CC9206FD3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2" y="2014663"/>
            <a:ext cx="2806997" cy="29228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1636739" y="1546218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4113451" y="1450367"/>
            <a:ext cx="4874391" cy="12569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CO" dirty="0"/>
              <a:t>La hemoglobina tiene la particularidad de cambiar de color cuando se encuentra en presencia del oxígeno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El cambio de color es el factor clave aprovechado en los oxímetros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1400" i="0" u="none" strike="noStrike" cap="none" dirty="0">
              <a:solidFill>
                <a:srgbClr val="000000"/>
              </a:solidFill>
              <a:latin typeface="+mj-lt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E28F-AF74-4BB2-8F9C-E43B70EA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705" y="4274003"/>
            <a:ext cx="1971675" cy="51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C5C7A-BD32-4C59-96DA-EA3A47AE0902}"/>
              </a:ext>
            </a:extLst>
          </p:cNvPr>
          <p:cNvSpPr/>
          <p:nvPr/>
        </p:nvSpPr>
        <p:spPr>
          <a:xfrm>
            <a:off x="4445235" y="3516724"/>
            <a:ext cx="1864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Ley de Beer-Lamber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F6182-8E92-4127-878B-C35565D4EAD1}"/>
              </a:ext>
            </a:extLst>
          </p:cNvPr>
          <p:cNvSpPr/>
          <p:nvPr/>
        </p:nvSpPr>
        <p:spPr>
          <a:xfrm>
            <a:off x="6418574" y="4002586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α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coeficiente de extinción</a:t>
            </a:r>
            <a:endParaRPr lang="es-C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EE601-7CB1-4CC8-BF90-A0E0071A6BCE}"/>
              </a:ext>
            </a:extLst>
          </p:cNvPr>
          <p:cNvSpPr/>
          <p:nvPr/>
        </p:nvSpPr>
        <p:spPr>
          <a:xfrm>
            <a:off x="6418574" y="4326178"/>
            <a:ext cx="27254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= concentración de la muestra</a:t>
            </a:r>
            <a:endParaRPr lang="es-C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128D0D-572D-494F-AA88-3EEA136682B4}"/>
              </a:ext>
            </a:extLst>
          </p:cNvPr>
          <p:cNvSpPr/>
          <p:nvPr/>
        </p:nvSpPr>
        <p:spPr>
          <a:xfrm>
            <a:off x="6418574" y="4633955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 al espesor de la muestra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290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5" name="Shape 185"/>
          <p:cNvSpPr/>
          <p:nvPr/>
        </p:nvSpPr>
        <p:spPr>
          <a:xfrm>
            <a:off x="4570651" y="1506176"/>
            <a:ext cx="4573349" cy="23255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Las longitudes de onda entre 650 nm y 950 nm no causan daño a las células del cuerpo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 hemoglobina desoxigenada absorbe más luz roja que luz infrarroja en la franja de longitudes de onda cercanas a 660 nm.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 hemoglobina oxigenada absorbe más luz infrarroja que la luz roja en la franja de longitudes de onda alrededor de los 940 nm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2001960" y="1546218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183731" y="756541"/>
            <a:ext cx="4573349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Espectros de absorción para las especies O2Hb,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HHb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COHb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 y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MetHb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. [15]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" name="Imagen 9" descr="https://lh4.googleusercontent.com/Ff9OkAxX0FpwP_cBw4yzHy0SNDH5cKjhoXwkekj-ykh6JlUEuEoOCexXmn6SWBmxvkCKhm2BpMCYchrWf5LzgCs7Tpg8ik4nYmA9s1i-rEv0TgdRQjTpFZakMmtSpusUSLjBNpVr">
            <a:extLst>
              <a:ext uri="{FF2B5EF4-FFF2-40B4-BE49-F238E27FC236}">
                <a16:creationId xmlns:a16="http://schemas.microsoft.com/office/drawing/2014/main" id="{DE8DB784-FAEE-4DCA-A636-A9EF681F35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1" y="2078256"/>
            <a:ext cx="4114800" cy="2922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48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2102411" y="1526499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183731" y="756541"/>
            <a:ext cx="4573349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Ondas fotopletismográficas (PPG) causadas por la pulsación arterial. [24]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8CCD7F-8DD3-4E97-A278-0DCB8B48FF86}"/>
              </a:ext>
            </a:extLst>
          </p:cNvPr>
          <p:cNvSpPr/>
          <p:nvPr/>
        </p:nvSpPr>
        <p:spPr>
          <a:xfrm rot="5400000">
            <a:off x="6471247" y="1364588"/>
            <a:ext cx="490520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Shape 185">
            <a:extLst>
              <a:ext uri="{FF2B5EF4-FFF2-40B4-BE49-F238E27FC236}">
                <a16:creationId xmlns:a16="http://schemas.microsoft.com/office/drawing/2014/main" id="{071C774B-47CB-4AA8-8B61-4D23DAF19453}"/>
              </a:ext>
            </a:extLst>
          </p:cNvPr>
          <p:cNvSpPr/>
          <p:nvPr/>
        </p:nvSpPr>
        <p:spPr>
          <a:xfrm>
            <a:off x="4936741" y="2655523"/>
            <a:ext cx="3687790" cy="384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Curvas de calibración teórica </a:t>
            </a:r>
          </a:p>
        </p:txBody>
      </p:sp>
      <p:pic>
        <p:nvPicPr>
          <p:cNvPr id="13" name="Imagen 76">
            <a:extLst>
              <a:ext uri="{FF2B5EF4-FFF2-40B4-BE49-F238E27FC236}">
                <a16:creationId xmlns:a16="http://schemas.microsoft.com/office/drawing/2014/main" id="{CEAE51F4-BB61-4234-9D18-B62D57C4C82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1" y="2142731"/>
            <a:ext cx="3687790" cy="25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760A4A-1247-403A-B72E-9998D0965CC7}"/>
              </a:ext>
            </a:extLst>
          </p:cNvPr>
          <p:cNvSpPr/>
          <p:nvPr/>
        </p:nvSpPr>
        <p:spPr>
          <a:xfrm>
            <a:off x="4584734" y="74490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Relación entre mínimos y máximos para las señales PPG en los componentes rojo e infrarrojo</a:t>
            </a:r>
            <a:endParaRPr lang="es-C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BEAE3-A70F-4875-A1D7-4499E9E6F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60"/>
          <a:stretch/>
        </p:blipFill>
        <p:spPr>
          <a:xfrm>
            <a:off x="5838233" y="1811316"/>
            <a:ext cx="1756548" cy="768263"/>
          </a:xfrm>
          <a:prstGeom prst="rect">
            <a:avLst/>
          </a:prstGeom>
        </p:spPr>
      </p:pic>
      <p:pic>
        <p:nvPicPr>
          <p:cNvPr id="15" name="Imagen 77">
            <a:extLst>
              <a:ext uri="{FF2B5EF4-FFF2-40B4-BE49-F238E27FC236}">
                <a16:creationId xmlns:a16="http://schemas.microsoft.com/office/drawing/2014/main" id="{5D593832-4223-4613-AAD6-14455A53C2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156" y="3407745"/>
            <a:ext cx="2453640" cy="1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78">
            <a:extLst>
              <a:ext uri="{FF2B5EF4-FFF2-40B4-BE49-F238E27FC236}">
                <a16:creationId xmlns:a16="http://schemas.microsoft.com/office/drawing/2014/main" id="{B4E89FC6-2076-40B5-A8A5-3BDD2AA1B41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01" y="3386790"/>
            <a:ext cx="2216150" cy="16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1D0A2C-055C-422B-AC60-760B39C788ED}"/>
              </a:ext>
            </a:extLst>
          </p:cNvPr>
          <p:cNvSpPr/>
          <p:nvPr/>
        </p:nvSpPr>
        <p:spPr>
          <a:xfrm rot="5400000">
            <a:off x="5341215" y="3010373"/>
            <a:ext cx="268562" cy="234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3FF7DE4-1463-40A1-957D-9B6087C70D24}"/>
              </a:ext>
            </a:extLst>
          </p:cNvPr>
          <p:cNvSpPr/>
          <p:nvPr/>
        </p:nvSpPr>
        <p:spPr>
          <a:xfrm rot="5400000">
            <a:off x="7965196" y="3010373"/>
            <a:ext cx="268562" cy="234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303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-14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GUI Python Structure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52470-EA63-4E38-A930-1F987B8C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7" y="711273"/>
            <a:ext cx="4421781" cy="409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2EFDC1-A3F5-411C-BA86-A4F4901205D8}"/>
              </a:ext>
            </a:extLst>
          </p:cNvPr>
          <p:cNvSpPr/>
          <p:nvPr/>
        </p:nvSpPr>
        <p:spPr>
          <a:xfrm>
            <a:off x="597005" y="711273"/>
            <a:ext cx="4101453" cy="16162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2EF18E8-3D6D-4CC6-BEDD-465E6762E7C6}"/>
              </a:ext>
            </a:extLst>
          </p:cNvPr>
          <p:cNvSpPr/>
          <p:nvPr/>
        </p:nvSpPr>
        <p:spPr>
          <a:xfrm>
            <a:off x="4838263" y="1254466"/>
            <a:ext cx="580124" cy="5592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68289B7-FBE3-4DC8-BE01-FDCD63ACD22D}"/>
              </a:ext>
            </a:extLst>
          </p:cNvPr>
          <p:cNvSpPr/>
          <p:nvPr/>
        </p:nvSpPr>
        <p:spPr>
          <a:xfrm>
            <a:off x="4838263" y="2770595"/>
            <a:ext cx="580124" cy="55922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8E32A370-ECEA-49CA-9AD8-2EF100399085}"/>
              </a:ext>
            </a:extLst>
          </p:cNvPr>
          <p:cNvSpPr/>
          <p:nvPr/>
        </p:nvSpPr>
        <p:spPr>
          <a:xfrm>
            <a:off x="4838263" y="4066939"/>
            <a:ext cx="580124" cy="55922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85331-52A9-4198-B8D5-D48E3212EF66}"/>
              </a:ext>
            </a:extLst>
          </p:cNvPr>
          <p:cNvSpPr/>
          <p:nvPr/>
        </p:nvSpPr>
        <p:spPr>
          <a:xfrm>
            <a:off x="597005" y="2356879"/>
            <a:ext cx="4101453" cy="117980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0F7510-7686-488D-AE5F-276774B07E80}"/>
              </a:ext>
            </a:extLst>
          </p:cNvPr>
          <p:cNvSpPr/>
          <p:nvPr/>
        </p:nvSpPr>
        <p:spPr>
          <a:xfrm>
            <a:off x="597005" y="3566003"/>
            <a:ext cx="4101453" cy="12411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3C33B-75B0-4F6F-9531-AA6736B258BD}"/>
              </a:ext>
            </a:extLst>
          </p:cNvPr>
          <p:cNvSpPr/>
          <p:nvPr/>
        </p:nvSpPr>
        <p:spPr>
          <a:xfrm>
            <a:off x="5678944" y="1389916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Libraries Needed</a:t>
            </a:r>
            <a:endParaRPr lang="en-GB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C03F05-91BF-4D68-B3C1-654A0EC14419}"/>
              </a:ext>
            </a:extLst>
          </p:cNvPr>
          <p:cNvSpPr/>
          <p:nvPr/>
        </p:nvSpPr>
        <p:spPr>
          <a:xfrm>
            <a:off x="5678944" y="2907620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GUI Development</a:t>
            </a:r>
            <a:endParaRPr lang="en-GB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DB134-BFCB-4FBC-AEAF-05CDD649526E}"/>
              </a:ext>
            </a:extLst>
          </p:cNvPr>
          <p:cNvSpPr/>
          <p:nvPr/>
        </p:nvSpPr>
        <p:spPr>
          <a:xfrm>
            <a:off x="5678944" y="4175941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App Execution</a:t>
            </a:r>
            <a:endParaRPr lang="en-GB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E988A8-2455-4477-B71C-9F935CD8473D}"/>
              </a:ext>
            </a:extLst>
          </p:cNvPr>
          <p:cNvCxnSpPr/>
          <p:nvPr/>
        </p:nvCxnSpPr>
        <p:spPr>
          <a:xfrm flipH="1">
            <a:off x="2282221" y="2906661"/>
            <a:ext cx="869058" cy="4614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F0E69FF-4737-4A24-A93F-202A086E2A6C}"/>
              </a:ext>
            </a:extLst>
          </p:cNvPr>
          <p:cNvSpPr/>
          <p:nvPr/>
        </p:nvSpPr>
        <p:spPr>
          <a:xfrm>
            <a:off x="457200" y="3329815"/>
            <a:ext cx="1772122" cy="307777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AC18E5-98B0-4311-95F2-F1A5B966382A}"/>
              </a:ext>
            </a:extLst>
          </p:cNvPr>
          <p:cNvSpPr/>
          <p:nvPr/>
        </p:nvSpPr>
        <p:spPr>
          <a:xfrm>
            <a:off x="3071769" y="2675497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Main Class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2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5" grpId="0" animBg="1"/>
      <p:bldP spid="26" grpId="0" animBg="1"/>
      <p:bldP spid="18" grpId="0" animBg="1"/>
      <p:bldP spid="22" grpId="0" animBg="1"/>
      <p:bldP spid="30" grpId="0"/>
      <p:bldP spid="32" grpId="0"/>
      <p:bldP spid="33" grpId="0"/>
      <p:bldP spid="34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-14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mainWindow Class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52DA9-99B5-4C71-8FDE-F10CEBF7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" y="711273"/>
            <a:ext cx="4610434" cy="40959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6C4FF1-4540-4EE1-BB45-29CC62827225}"/>
              </a:ext>
            </a:extLst>
          </p:cNvPr>
          <p:cNvSpPr/>
          <p:nvPr/>
        </p:nvSpPr>
        <p:spPr>
          <a:xfrm>
            <a:off x="5678942" y="1389916"/>
            <a:ext cx="32749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b="1" dirty="0"/>
              <a:t>mainWindow contains 13 functions</a:t>
            </a:r>
            <a:r>
              <a:rPr lang="en-GB" dirty="0"/>
              <a:t>:</a:t>
            </a:r>
          </a:p>
          <a:p>
            <a:r>
              <a:rPr lang="en-GB" dirty="0"/>
              <a:t>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1 Initial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4 for SpO2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8 for window configuration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A6F9C1-35D1-4901-9321-41B4B947E722}"/>
              </a:ext>
            </a:extLst>
          </p:cNvPr>
          <p:cNvSpPr/>
          <p:nvPr/>
        </p:nvSpPr>
        <p:spPr>
          <a:xfrm>
            <a:off x="361615" y="1013988"/>
            <a:ext cx="4418615" cy="13668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2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Simulating Photoplethysmography</a:t>
            </a:r>
            <a:b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Using Sinusoids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CA485-0611-4B00-BFEB-D5B8B0D4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6" y="2904366"/>
            <a:ext cx="6202178" cy="1766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302DC-D6A4-4715-AEC9-C4582895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346"/>
            <a:ext cx="5337686" cy="535141"/>
          </a:xfrm>
          <a:prstGeom prst="rect">
            <a:avLst/>
          </a:prstGeom>
        </p:spPr>
      </p:pic>
      <p:pic>
        <p:nvPicPr>
          <p:cNvPr id="9" name="image68.png">
            <a:extLst>
              <a:ext uri="{FF2B5EF4-FFF2-40B4-BE49-F238E27FC236}">
                <a16:creationId xmlns:a16="http://schemas.microsoft.com/office/drawing/2014/main" id="{F57D6CB9-96DD-4489-845F-C1C1B51F769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337686" y="977606"/>
            <a:ext cx="3710622" cy="16604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3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17582</TotalTime>
  <Words>484</Words>
  <Application>Microsoft Office PowerPoint</Application>
  <PresentationFormat>On-screen Show (16:9)</PresentationFormat>
  <Paragraphs>82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Simple Light</vt:lpstr>
      <vt:lpstr>UAO SpO2 Simulator  GUI Training</vt:lpstr>
      <vt:lpstr>Project Origin</vt:lpstr>
      <vt:lpstr>Photoplethysmography Signal Generation</vt:lpstr>
      <vt:lpstr>MARCO TEÓRICO </vt:lpstr>
      <vt:lpstr>MARCO TEÓRICO </vt:lpstr>
      <vt:lpstr>MARCO TEÓRICO </vt:lpstr>
      <vt:lpstr>GUI Python Structure</vt:lpstr>
      <vt:lpstr>mainWindow Class</vt:lpstr>
      <vt:lpstr>Simulating Photoplethysmography Using Sinusoids</vt:lpstr>
      <vt:lpstr>Spo2sl_change</vt:lpstr>
      <vt:lpstr>_initial</vt:lpstr>
      <vt:lpstr>_update_plot</vt:lpstr>
      <vt:lpstr>_update_plot Functioning</vt:lpstr>
      <vt:lpstr>Buttons Functioning</vt:lpstr>
      <vt:lpstr>Reset_Buffers Function</vt:lpstr>
      <vt:lpstr>Software</vt:lpstr>
      <vt:lpstr>Graphical User Interface</vt:lpstr>
      <vt:lpstr>Contact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over Auscultation</dc:title>
  <dc:creator>kevin k</dc:creator>
  <cp:lastModifiedBy>kevin k</cp:lastModifiedBy>
  <cp:revision>73</cp:revision>
  <dcterms:modified xsi:type="dcterms:W3CDTF">2020-10-13T22:39:54Z</dcterms:modified>
</cp:coreProperties>
</file>